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456" r:id="rId5"/>
    <p:sldId id="455" r:id="rId6"/>
    <p:sldId id="457" r:id="rId7"/>
    <p:sldId id="277" r:id="rId8"/>
    <p:sldId id="449" r:id="rId9"/>
    <p:sldId id="450" r:id="rId10"/>
    <p:sldId id="451" r:id="rId11"/>
    <p:sldId id="452" r:id="rId12"/>
    <p:sldId id="453" r:id="rId13"/>
    <p:sldId id="458" r:id="rId14"/>
    <p:sldId id="460" r:id="rId15"/>
    <p:sldId id="463" r:id="rId16"/>
    <p:sldId id="462" r:id="rId17"/>
    <p:sldId id="461" r:id="rId18"/>
    <p:sldId id="464" r:id="rId19"/>
    <p:sldId id="459" r:id="rId20"/>
    <p:sldId id="46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CCC"/>
    <a:srgbClr val="429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tableStyles" Target="tableStyles.xml" Id="rId26" /><Relationship Type="http://schemas.openxmlformats.org/officeDocument/2006/relationships/customXml" Target="../customXml/item3.xml" Id="rId3" /><Relationship Type="http://schemas.openxmlformats.org/officeDocument/2006/relationships/slide" Target="slides/slide17.xml" Id="rId21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theme" Target="theme/theme1.xml" Id="rId25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slide" Target="slides/slide16.xml" Id="rId20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viewProps" Target="viewProps.xml" Id="rId24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presProps" Target="presProps.xml" Id="rId23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notesMaster" Target="notesMasters/notesMaster1.xml" Id="rId22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5F537-8B0F-48F7-908B-5DB68A06A97F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BD6E0-81CC-4377-AB04-892B290DA1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71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6223A9-D6EA-4BDB-9CC8-584C7B056BE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13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DD3B0-49FE-4330-9D37-423D73F8033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224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DD3B0-49FE-4330-9D37-423D73F8033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635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w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wmf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11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r="1125"/>
          <a:stretch/>
        </p:blipFill>
        <p:spPr>
          <a:xfrm>
            <a:off x="249350" y="0"/>
            <a:ext cx="11941629" cy="6857443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>
          <a:xfrm>
            <a:off x="258315" y="0"/>
            <a:ext cx="11933685" cy="685695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pic>
        <p:nvPicPr>
          <p:cNvPr id="24" name="Bild 8" descr="Geschäftsmodell3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9" r="18087"/>
          <a:stretch/>
        </p:blipFill>
        <p:spPr bwMode="auto">
          <a:xfrm>
            <a:off x="8034417" y="4190948"/>
            <a:ext cx="3298293" cy="211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Bild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2" y="2087289"/>
            <a:ext cx="696330" cy="270000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000" y="99877"/>
            <a:ext cx="792000" cy="738639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21720" y="3645225"/>
            <a:ext cx="7465154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1720" y="2465576"/>
            <a:ext cx="6595142" cy="457085"/>
          </a:xfrm>
        </p:spPr>
        <p:txBody>
          <a:bodyPr/>
          <a:lstStyle>
            <a:lvl1pPr>
              <a:defRPr sz="3200" spc="5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27" name="Grafik 2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29758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609768" y="1599415"/>
            <a:ext cx="11047010" cy="4648074"/>
          </a:xfrm>
        </p:spPr>
        <p:txBody>
          <a:bodyPr/>
          <a:lstStyle>
            <a:lvl1pPr marL="0" indent="0">
              <a:buNone/>
              <a:defRPr sz="3386"/>
            </a:lvl1pPr>
            <a:lvl2pPr marL="483763" indent="0">
              <a:buNone/>
              <a:defRPr sz="2963"/>
            </a:lvl2pPr>
            <a:lvl3pPr marL="967527" indent="0">
              <a:buNone/>
              <a:defRPr sz="2539"/>
            </a:lvl3pPr>
            <a:lvl4pPr marL="1451290" indent="0">
              <a:buNone/>
              <a:defRPr sz="2116"/>
            </a:lvl4pPr>
            <a:lvl5pPr marL="1935053" indent="0">
              <a:buNone/>
              <a:defRPr sz="2116"/>
            </a:lvl5pPr>
            <a:lvl6pPr marL="2418817" indent="0">
              <a:buNone/>
              <a:defRPr sz="2116"/>
            </a:lvl6pPr>
            <a:lvl7pPr marL="2902580" indent="0">
              <a:buNone/>
              <a:defRPr sz="2116"/>
            </a:lvl7pPr>
            <a:lvl8pPr marL="3386343" indent="0">
              <a:buNone/>
              <a:defRPr sz="2116"/>
            </a:lvl8pPr>
            <a:lvl9pPr marL="3870107" indent="0">
              <a:buNone/>
              <a:defRPr sz="2116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768" y="6248636"/>
            <a:ext cx="11047010" cy="424061"/>
          </a:xfrm>
        </p:spPr>
        <p:txBody>
          <a:bodyPr anchor="b" anchorCtr="0"/>
          <a:lstStyle>
            <a:lvl1pPr marL="0" indent="0">
              <a:buNone/>
              <a:defRPr sz="2116" b="0"/>
            </a:lvl1pPr>
            <a:lvl2pPr marL="483763" indent="0">
              <a:buNone/>
              <a:defRPr sz="1270"/>
            </a:lvl2pPr>
            <a:lvl3pPr marL="967527" indent="0">
              <a:buNone/>
              <a:defRPr sz="1058"/>
            </a:lvl3pPr>
            <a:lvl4pPr marL="1451290" indent="0">
              <a:buNone/>
              <a:defRPr sz="952"/>
            </a:lvl4pPr>
            <a:lvl5pPr marL="1935053" indent="0">
              <a:buNone/>
              <a:defRPr sz="952"/>
            </a:lvl5pPr>
            <a:lvl6pPr marL="2418817" indent="0">
              <a:buNone/>
              <a:defRPr sz="952"/>
            </a:lvl6pPr>
            <a:lvl7pPr marL="2902580" indent="0">
              <a:buNone/>
              <a:defRPr sz="952"/>
            </a:lvl7pPr>
            <a:lvl8pPr marL="3386343" indent="0">
              <a:buNone/>
              <a:defRPr sz="952"/>
            </a:lvl8pPr>
            <a:lvl9pPr marL="3870107" indent="0">
              <a:buNone/>
              <a:defRPr sz="952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/>
          <a:lstStyle/>
          <a:p>
            <a:fld id="{5D9F1383-2237-3844-967F-51E0403124F3}" type="datetime1">
              <a:rPr lang="de-DE" smtClean="0">
                <a:solidFill>
                  <a:srgbClr val="006EC7"/>
                </a:solidFill>
              </a:rPr>
              <a:pPr/>
              <a:t>21.10.2019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6EC7"/>
                </a:solidFill>
              </a:rPr>
              <a:t>adesso AG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/>
          <a:lstStyle/>
          <a:p>
            <a:fld id="{E07F1749-2C29-4AD9-BF92-E70F8884412B}" type="slidenum">
              <a:rPr lang="de-DE" smtClean="0">
                <a:solidFill>
                  <a:srgbClr val="006EC7"/>
                </a:solidFill>
              </a:rPr>
              <a:pPr/>
              <a:t>‹#›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09977" y="685569"/>
            <a:ext cx="10209625" cy="73206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98004748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/>
          <a:lstStyle/>
          <a:p>
            <a:fld id="{4AD3A2B6-E7DD-5248-8321-8129815E9C10}" type="datetime1">
              <a:rPr lang="de-DE" smtClean="0">
                <a:solidFill>
                  <a:srgbClr val="006EC7"/>
                </a:solidFill>
              </a:rPr>
              <a:pPr/>
              <a:t>21.10.2019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6EC7"/>
                </a:solidFill>
              </a:rPr>
              <a:t>adesso AG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/>
          <a:lstStyle/>
          <a:p>
            <a:fld id="{E07F1749-2C29-4AD9-BF92-E70F8884412B}" type="slidenum">
              <a:rPr lang="de-DE" smtClean="0">
                <a:solidFill>
                  <a:srgbClr val="006EC7"/>
                </a:solidFill>
              </a:rPr>
              <a:pPr/>
              <a:t>‹#›</a:t>
            </a:fld>
            <a:endParaRPr lang="de-DE">
              <a:solidFill>
                <a:srgbClr val="006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1606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819603" y="1599416"/>
            <a:ext cx="838220" cy="495449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1599416"/>
            <a:ext cx="10210002" cy="4954494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/>
          <a:lstStyle/>
          <a:p>
            <a:fld id="{F5FEE28B-5BAD-DB40-AFC0-6A1406244D18}" type="datetime1">
              <a:rPr lang="de-DE" smtClean="0">
                <a:solidFill>
                  <a:srgbClr val="006EC7"/>
                </a:solidFill>
              </a:rPr>
              <a:pPr/>
              <a:t>21.10.2019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6EC7"/>
                </a:solidFill>
              </a:rPr>
              <a:t>adesso AG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/>
          <a:lstStyle/>
          <a:p>
            <a:fld id="{E07F1749-2C29-4AD9-BF92-E70F8884412B}" type="slidenum">
              <a:rPr lang="de-DE" smtClean="0">
                <a:solidFill>
                  <a:srgbClr val="006EC7"/>
                </a:solidFill>
              </a:rPr>
              <a:pPr/>
              <a:t>‹#›</a:t>
            </a:fld>
            <a:endParaRPr lang="de-DE">
              <a:solidFill>
                <a:srgbClr val="006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51073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SSO Titel und Inhalt auf Fo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D94599-E3F7-D947-8D0D-0BBE6A6F8C14}" type="datetime1">
              <a:rPr lang="de-DE" smtClean="0">
                <a:solidFill>
                  <a:prstClr val="white"/>
                </a:solidFill>
              </a:rPr>
              <a:pPr/>
              <a:t>21.10.2019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adesso AG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26" y="419087"/>
            <a:ext cx="571155" cy="761979"/>
          </a:xfrm>
          <a:prstGeom prst="rect">
            <a:avLst/>
          </a:prstGeom>
        </p:spPr>
      </p:pic>
      <p:grpSp>
        <p:nvGrpSpPr>
          <p:cNvPr id="3" name="Gruppieren 2"/>
          <p:cNvGrpSpPr/>
          <p:nvPr userDrawn="1"/>
        </p:nvGrpSpPr>
        <p:grpSpPr>
          <a:xfrm>
            <a:off x="609490" y="419089"/>
            <a:ext cx="10208961" cy="228594"/>
            <a:chOff x="576000" y="396000"/>
            <a:chExt cx="9648000" cy="216000"/>
          </a:xfrm>
        </p:grpSpPr>
        <p:cxnSp>
          <p:nvCxnSpPr>
            <p:cNvPr id="10" name="Gerade Verbindung 9"/>
            <p:cNvCxnSpPr/>
            <p:nvPr userDrawn="1"/>
          </p:nvCxnSpPr>
          <p:spPr>
            <a:xfrm>
              <a:off x="576000" y="612000"/>
              <a:ext cx="964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955856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SSO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/>
          <a:lstStyle/>
          <a:p>
            <a:fld id="{741A0CD7-273B-A048-8CE0-E21B7C6972F0}" type="datetime1">
              <a:rPr lang="de-DE" smtClean="0">
                <a:solidFill>
                  <a:srgbClr val="006EC7"/>
                </a:solidFill>
              </a:rPr>
              <a:pPr/>
              <a:t>21.10.2019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6EC7"/>
                </a:solidFill>
              </a:rPr>
              <a:t>adesso AG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/>
          <a:lstStyle/>
          <a:p>
            <a:fld id="{E07F1749-2C29-4AD9-BF92-E70F8884412B}" type="slidenum">
              <a:rPr lang="de-DE" smtClean="0">
                <a:solidFill>
                  <a:srgbClr val="006EC7"/>
                </a:solidFill>
              </a:rPr>
              <a:pPr/>
              <a:t>‹#›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/>
          </p:nvPr>
        </p:nvSpPr>
        <p:spPr>
          <a:xfrm>
            <a:off x="609769" y="1599416"/>
            <a:ext cx="3809790" cy="495449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9"/>
          <p:cNvSpPr>
            <a:spLocks noGrp="1"/>
          </p:cNvSpPr>
          <p:nvPr>
            <p:ph sz="quarter" idx="16"/>
          </p:nvPr>
        </p:nvSpPr>
        <p:spPr>
          <a:xfrm>
            <a:off x="4723629" y="1599416"/>
            <a:ext cx="3809790" cy="495449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7"/>
          </p:nvPr>
        </p:nvSpPr>
        <p:spPr>
          <a:xfrm>
            <a:off x="8837610" y="1599417"/>
            <a:ext cx="1981992" cy="4954494"/>
          </a:xfrm>
        </p:spPr>
        <p:txBody>
          <a:bodyPr rIns="0" bIns="288000"/>
          <a:lstStyle>
            <a:lvl1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2pPr>
            <a:lvl3pPr marL="152366" indent="-152366"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3pPr>
            <a:lvl4pPr marL="152366" indent="-152366">
              <a:lnSpc>
                <a:spcPct val="120000"/>
              </a:lnSpc>
              <a:spcAft>
                <a:spcPts val="0"/>
              </a:spcAft>
              <a:defRPr sz="1693">
                <a:latin typeface="+mn-lt"/>
              </a:defRPr>
            </a:lvl4pPr>
            <a:lvl5pPr marL="304733" indent="-152366">
              <a:lnSpc>
                <a:spcPct val="120000"/>
              </a:lnSpc>
              <a:spcAft>
                <a:spcPts val="0"/>
              </a:spcAft>
              <a:defRPr sz="1481">
                <a:latin typeface="+mn-lt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89679475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ESSO 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19"/>
          <a:stretch/>
        </p:blipFill>
        <p:spPr>
          <a:xfrm>
            <a:off x="9311623" y="419089"/>
            <a:ext cx="2496192" cy="5719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3304" y="381375"/>
            <a:ext cx="8914785" cy="609633"/>
          </a:xfrm>
          <a:solidFill>
            <a:schemeClr val="bg1"/>
          </a:solidFill>
        </p:spPr>
        <p:txBody>
          <a:bodyPr lIns="288000" tIns="108000"/>
          <a:lstStyle>
            <a:lvl1pPr>
              <a:defRPr sz="2645" spc="53" baseline="0"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3" y="1371564"/>
            <a:ext cx="6094902" cy="647861"/>
          </a:xfrm>
        </p:spPr>
        <p:txBody>
          <a:bodyPr numCol="3" spcCol="216000" anchor="t" anchorCtr="0"/>
          <a:lstStyle>
            <a:lvl1pPr marL="0" indent="0" algn="l">
              <a:lnSpc>
                <a:spcPct val="100000"/>
              </a:lnSpc>
              <a:spcAft>
                <a:spcPts val="317"/>
              </a:spcAft>
              <a:buNone/>
              <a:defRPr sz="1376" b="1" spc="21" baseline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317"/>
              </a:spcAft>
              <a:buNone/>
              <a:defRPr sz="1376">
                <a:solidFill>
                  <a:schemeClr val="accent1"/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19"/>
          <a:stretch/>
        </p:blipFill>
        <p:spPr>
          <a:xfrm>
            <a:off x="9311623" y="419089"/>
            <a:ext cx="2496192" cy="5719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/>
          </p:nvPr>
        </p:nvSpPr>
        <p:spPr>
          <a:xfrm>
            <a:off x="304745" y="2209278"/>
            <a:ext cx="11888869" cy="4647043"/>
          </a:xfrm>
        </p:spPr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3DA0CC-70F4-5741-8BC1-42DC87812B0B}" type="datetime1">
              <a:rPr lang="de-DE" smtClean="0">
                <a:solidFill>
                  <a:prstClr val="white"/>
                </a:solidFill>
              </a:rPr>
              <a:pPr/>
              <a:t>21.10.2019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adesso AG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205168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-7211"/>
            <a:ext cx="12192000" cy="785020"/>
          </a:xfrm>
          <a:prstGeom prst="rect">
            <a:avLst/>
          </a:prstGeom>
          <a:gradFill>
            <a:gsLst>
              <a:gs pos="0">
                <a:srgbClr val="304C5C"/>
              </a:gs>
              <a:gs pos="100000">
                <a:srgbClr val="13222B"/>
              </a:gs>
            </a:gsLst>
            <a:lin ang="5400000" scaled="1"/>
          </a:gradFill>
          <a:ln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A8BBB-E085-8246-BEAC-1ED34C89893A}" type="datetimeFigureOut">
              <a:rPr lang="de-DE" smtClean="0">
                <a:solidFill>
                  <a:prstClr val="black"/>
                </a:solidFill>
              </a:rPr>
              <a:pPr/>
              <a:t>21.10.2019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FA087-D304-3F48-9DAD-0761E5ECAFA9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>
              <a:solidFill>
                <a:prstClr val="black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526" y="182281"/>
            <a:ext cx="571155" cy="7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38601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1203"/>
          <a:stretch/>
        </p:blipFill>
        <p:spPr>
          <a:xfrm>
            <a:off x="285172" y="557"/>
            <a:ext cx="11906251" cy="6857443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>
          <a:xfrm>
            <a:off x="285172" y="0"/>
            <a:ext cx="11906828" cy="685695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>
              <a:solidFill>
                <a:prstClr val="white"/>
              </a:solidFill>
            </a:endParaRPr>
          </a:p>
        </p:txBody>
      </p:sp>
      <p:pic>
        <p:nvPicPr>
          <p:cNvPr id="25" name="Bild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70" y="3836190"/>
            <a:ext cx="777657" cy="2700000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000" y="99877"/>
            <a:ext cx="792000" cy="738639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47995" y="5394126"/>
            <a:ext cx="454548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47995" y="4345188"/>
            <a:ext cx="4872875" cy="457085"/>
          </a:xfrm>
        </p:spPr>
        <p:txBody>
          <a:bodyPr/>
          <a:lstStyle>
            <a:lvl1pPr>
              <a:defRPr sz="3200" spc="5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27" name="Grafik 2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32124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304745" y="2209278"/>
            <a:ext cx="11888869" cy="4647043"/>
          </a:xfrm>
        </p:spPr>
        <p:txBody>
          <a:bodyPr anchor="ctr" anchorCtr="1"/>
          <a:lstStyle/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3" y="1638256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accent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64" y="419089"/>
            <a:ext cx="2170250" cy="5719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049" y="1181069"/>
            <a:ext cx="9981554" cy="457085"/>
          </a:xfrm>
        </p:spPr>
        <p:txBody>
          <a:bodyPr/>
          <a:lstStyle>
            <a:lvl1pPr>
              <a:defRPr sz="2645" spc="53" baseline="0"/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838222" y="2476433"/>
            <a:ext cx="4723602" cy="685936"/>
          </a:xfrm>
        </p:spPr>
        <p:txBody>
          <a:bodyPr/>
          <a:lstStyle>
            <a:lvl1pPr>
              <a:lnSpc>
                <a:spcPct val="100000"/>
              </a:lnSpc>
              <a:spcAft>
                <a:spcPts val="317"/>
              </a:spcAft>
              <a:buFontTx/>
              <a:buNone/>
              <a:defRPr sz="1376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2030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21"/>
          <p:cNvGrpSpPr/>
          <p:nvPr userDrawn="1"/>
        </p:nvGrpSpPr>
        <p:grpSpPr>
          <a:xfrm>
            <a:off x="36485" y="6600606"/>
            <a:ext cx="12092015" cy="88969"/>
            <a:chOff x="-170626" y="0"/>
            <a:chExt cx="13534857" cy="166915"/>
          </a:xfrm>
        </p:grpSpPr>
        <p:sp>
          <p:nvSpPr>
            <p:cNvPr id="10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618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857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200" y="100800"/>
            <a:ext cx="792000" cy="738639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762000" y="13034"/>
            <a:ext cx="10639200" cy="1180766"/>
          </a:xfrm>
        </p:spPr>
        <p:txBody>
          <a:bodyPr anchor="ctr"/>
          <a:lstStyle>
            <a:lvl1pPr algn="ctr">
              <a:defRPr sz="1800" b="1" spc="53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11540110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200" y="100800"/>
            <a:ext cx="792000" cy="738639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762000" y="13034"/>
            <a:ext cx="10639200" cy="1180766"/>
          </a:xfrm>
        </p:spPr>
        <p:txBody>
          <a:bodyPr anchor="ctr"/>
          <a:lstStyle>
            <a:lvl1pPr algn="ctr">
              <a:defRPr sz="1800" b="1" spc="53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54443" y="6596018"/>
            <a:ext cx="12132000" cy="94683"/>
            <a:chOff x="36485" y="6594892"/>
            <a:chExt cx="16122687" cy="94683"/>
          </a:xfrm>
        </p:grpSpPr>
        <p:grpSp>
          <p:nvGrpSpPr>
            <p:cNvPr id="15" name="Group 321"/>
            <p:cNvGrpSpPr/>
            <p:nvPr/>
          </p:nvGrpSpPr>
          <p:grpSpPr>
            <a:xfrm>
              <a:off x="36485" y="6600606"/>
              <a:ext cx="12068093" cy="88969"/>
              <a:chOff x="-170626" y="0"/>
              <a:chExt cx="13508082" cy="166915"/>
            </a:xfrm>
          </p:grpSpPr>
          <p:sp>
            <p:nvSpPr>
              <p:cNvPr id="17" name="Parallelogram 322"/>
              <p:cNvSpPr/>
              <p:nvPr/>
            </p:nvSpPr>
            <p:spPr>
              <a:xfrm>
                <a:off x="-170626" y="0"/>
                <a:ext cx="4511619" cy="166915"/>
              </a:xfrm>
              <a:prstGeom prst="parallelogram">
                <a:avLst>
                  <a:gd name="adj" fmla="val 114362"/>
                </a:avLst>
              </a:prstGeom>
              <a:solidFill>
                <a:srgbClr val="6187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Parallelogram 323"/>
              <p:cNvSpPr/>
              <p:nvPr/>
            </p:nvSpPr>
            <p:spPr>
              <a:xfrm>
                <a:off x="4340993" y="0"/>
                <a:ext cx="8996463" cy="166915"/>
              </a:xfrm>
              <a:prstGeom prst="parallelogram">
                <a:avLst>
                  <a:gd name="adj" fmla="val 114362"/>
                </a:avLst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Parallelogram 324"/>
            <p:cNvSpPr/>
            <p:nvPr/>
          </p:nvSpPr>
          <p:spPr>
            <a:xfrm>
              <a:off x="12128500" y="6594892"/>
              <a:ext cx="4030672" cy="88969"/>
            </a:xfrm>
            <a:prstGeom prst="parallelogram">
              <a:avLst>
                <a:gd name="adj" fmla="val 114362"/>
              </a:avLst>
            </a:prstGeom>
            <a:solidFill>
              <a:srgbClr val="857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950965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 userDrawn="1"/>
        </p:nvGrpSpPr>
        <p:grpSpPr>
          <a:xfrm>
            <a:off x="36485" y="6594892"/>
            <a:ext cx="12132000" cy="94683"/>
            <a:chOff x="36485" y="6594892"/>
            <a:chExt cx="16122687" cy="94683"/>
          </a:xfrm>
        </p:grpSpPr>
        <p:grpSp>
          <p:nvGrpSpPr>
            <p:cNvPr id="7" name="Group 321"/>
            <p:cNvGrpSpPr/>
            <p:nvPr/>
          </p:nvGrpSpPr>
          <p:grpSpPr>
            <a:xfrm>
              <a:off x="36485" y="6600606"/>
              <a:ext cx="12092015" cy="88969"/>
              <a:chOff x="-170626" y="0"/>
              <a:chExt cx="13534857" cy="166915"/>
            </a:xfrm>
          </p:grpSpPr>
          <p:sp>
            <p:nvSpPr>
              <p:cNvPr id="9" name="Parallelogram 322"/>
              <p:cNvSpPr/>
              <p:nvPr/>
            </p:nvSpPr>
            <p:spPr>
              <a:xfrm>
                <a:off x="-170626" y="0"/>
                <a:ext cx="4511619" cy="166915"/>
              </a:xfrm>
              <a:prstGeom prst="parallelogram">
                <a:avLst>
                  <a:gd name="adj" fmla="val 114362"/>
                </a:avLst>
              </a:prstGeom>
              <a:solidFill>
                <a:srgbClr val="6187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Parallelogram 323"/>
              <p:cNvSpPr/>
              <p:nvPr/>
            </p:nvSpPr>
            <p:spPr>
              <a:xfrm>
                <a:off x="4340993" y="0"/>
                <a:ext cx="4511619" cy="166915"/>
              </a:xfrm>
              <a:prstGeom prst="parallelogram">
                <a:avLst>
                  <a:gd name="adj" fmla="val 114362"/>
                </a:avLst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Parallelogram 324"/>
              <p:cNvSpPr/>
              <p:nvPr/>
            </p:nvSpPr>
            <p:spPr>
              <a:xfrm>
                <a:off x="8852612" y="0"/>
                <a:ext cx="4511619" cy="166915"/>
              </a:xfrm>
              <a:prstGeom prst="parallelogram">
                <a:avLst>
                  <a:gd name="adj" fmla="val 114362"/>
                </a:avLst>
              </a:prstGeom>
              <a:solidFill>
                <a:srgbClr val="857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Parallelogram 324"/>
            <p:cNvSpPr/>
            <p:nvPr/>
          </p:nvSpPr>
          <p:spPr>
            <a:xfrm>
              <a:off x="12128500" y="6594892"/>
              <a:ext cx="4030672" cy="88969"/>
            </a:xfrm>
            <a:prstGeom prst="parallelogram">
              <a:avLst>
                <a:gd name="adj" fmla="val 114362"/>
              </a:avLst>
            </a:prstGeom>
            <a:solidFill>
              <a:srgbClr val="AF5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200" y="100800"/>
            <a:ext cx="792000" cy="738639"/>
          </a:xfrm>
          <a:prstGeom prst="rect">
            <a:avLst/>
          </a:prstGeom>
        </p:spPr>
      </p:pic>
      <p:sp>
        <p:nvSpPr>
          <p:cNvPr id="13" name="Titel 1"/>
          <p:cNvSpPr>
            <a:spLocks noGrp="1"/>
          </p:cNvSpPr>
          <p:nvPr>
            <p:ph type="ctrTitle"/>
          </p:nvPr>
        </p:nvSpPr>
        <p:spPr>
          <a:xfrm>
            <a:off x="762000" y="13034"/>
            <a:ext cx="10639200" cy="1180766"/>
          </a:xfrm>
        </p:spPr>
        <p:txBody>
          <a:bodyPr anchor="ctr"/>
          <a:lstStyle>
            <a:lvl1pPr algn="ctr">
              <a:defRPr sz="1800" b="1" spc="53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939594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6EC7"/>
                </a:solidFill>
              </a:rPr>
              <a:t>adesso AG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/>
          <a:lstStyle/>
          <a:p>
            <a:fld id="{1CD4EC75-D0D1-9F43-AB43-125C4D5E576D}" type="datetime1">
              <a:rPr lang="de-DE" smtClean="0">
                <a:solidFill>
                  <a:srgbClr val="006EC7"/>
                </a:solidFill>
              </a:rPr>
              <a:pPr/>
              <a:t>21.10.2019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/>
          <a:lstStyle/>
          <a:p>
            <a:fld id="{E07F1749-2C29-4AD9-BF92-E70F8884412B}" type="slidenum">
              <a:rPr lang="de-DE" smtClean="0">
                <a:solidFill>
                  <a:srgbClr val="006EC7"/>
                </a:solidFill>
              </a:rPr>
              <a:pPr/>
              <a:t>‹#›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04745" y="0"/>
            <a:ext cx="11888869" cy="685781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838563" y="1104870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8049" y="647683"/>
            <a:ext cx="9981554" cy="457085"/>
          </a:xfrm>
        </p:spPr>
        <p:txBody>
          <a:bodyPr/>
          <a:lstStyle>
            <a:lvl1pPr>
              <a:defRPr sz="2645" spc="5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11332709" y="419089"/>
            <a:ext cx="571397" cy="76197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846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47624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09769" y="1599416"/>
            <a:ext cx="4952055" cy="495449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8"/>
          <p:cNvSpPr>
            <a:spLocks noGrp="1"/>
          </p:cNvSpPr>
          <p:nvPr>
            <p:ph sz="quarter" idx="14"/>
          </p:nvPr>
        </p:nvSpPr>
        <p:spPr>
          <a:xfrm>
            <a:off x="5867548" y="1591557"/>
            <a:ext cx="4952055" cy="495449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1705301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1" y="1599416"/>
            <a:ext cx="4952223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763" indent="0">
              <a:buNone/>
              <a:defRPr sz="2116" b="1"/>
            </a:lvl2pPr>
            <a:lvl3pPr marL="967527" indent="0">
              <a:buNone/>
              <a:defRPr sz="1905" b="1"/>
            </a:lvl3pPr>
            <a:lvl4pPr marL="1451290" indent="0">
              <a:buNone/>
              <a:defRPr sz="1693" b="1"/>
            </a:lvl4pPr>
            <a:lvl5pPr marL="1935053" indent="0">
              <a:buNone/>
              <a:defRPr sz="1693" b="1"/>
            </a:lvl5pPr>
            <a:lvl6pPr marL="2418817" indent="0">
              <a:buNone/>
              <a:defRPr sz="1693" b="1"/>
            </a:lvl6pPr>
            <a:lvl7pPr marL="2902580" indent="0">
              <a:buNone/>
              <a:defRPr sz="1693" b="1"/>
            </a:lvl7pPr>
            <a:lvl8pPr marL="3386343" indent="0">
              <a:buNone/>
              <a:defRPr sz="1693" b="1"/>
            </a:lvl8pPr>
            <a:lvl9pPr marL="3870107" indent="0">
              <a:buNone/>
              <a:defRPr sz="169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1" y="2174876"/>
            <a:ext cx="4952223" cy="4379034"/>
          </a:xfrm>
        </p:spPr>
        <p:txBody>
          <a:bodyPr/>
          <a:lstStyle>
            <a:lvl1pPr>
              <a:defRPr sz="2487"/>
            </a:lvl1pPr>
            <a:lvl2pPr>
              <a:defRPr sz="2116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867549" y="1599416"/>
            <a:ext cx="4952054" cy="575460"/>
          </a:xfrm>
        </p:spPr>
        <p:txBody>
          <a:bodyPr anchor="t" anchorCtr="0"/>
          <a:lstStyle>
            <a:lvl1pPr marL="0" indent="0">
              <a:buNone/>
              <a:defRPr sz="2487" b="1">
                <a:solidFill>
                  <a:schemeClr val="accent1"/>
                </a:solidFill>
              </a:defRPr>
            </a:lvl1pPr>
            <a:lvl2pPr marL="483763" indent="0">
              <a:buNone/>
              <a:defRPr sz="2116" b="1"/>
            </a:lvl2pPr>
            <a:lvl3pPr marL="967527" indent="0">
              <a:buNone/>
              <a:defRPr sz="1905" b="1"/>
            </a:lvl3pPr>
            <a:lvl4pPr marL="1451290" indent="0">
              <a:buNone/>
              <a:defRPr sz="1693" b="1"/>
            </a:lvl4pPr>
            <a:lvl5pPr marL="1935053" indent="0">
              <a:buNone/>
              <a:defRPr sz="1693" b="1"/>
            </a:lvl5pPr>
            <a:lvl6pPr marL="2418817" indent="0">
              <a:buNone/>
              <a:defRPr sz="1693" b="1"/>
            </a:lvl6pPr>
            <a:lvl7pPr marL="2902580" indent="0">
              <a:buNone/>
              <a:defRPr sz="1693" b="1"/>
            </a:lvl7pPr>
            <a:lvl8pPr marL="3386343" indent="0">
              <a:buNone/>
              <a:defRPr sz="1693" b="1"/>
            </a:lvl8pPr>
            <a:lvl9pPr marL="3870107" indent="0">
              <a:buNone/>
              <a:defRPr sz="169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867549" y="2174876"/>
            <a:ext cx="4952054" cy="4379034"/>
          </a:xfrm>
        </p:spPr>
        <p:txBody>
          <a:bodyPr/>
          <a:lstStyle>
            <a:lvl1pPr>
              <a:defRPr sz="2487"/>
            </a:lvl1pPr>
            <a:lvl2pPr>
              <a:defRPr sz="2116"/>
            </a:lvl2pPr>
            <a:lvl3pPr>
              <a:defRPr sz="1905"/>
            </a:lvl3pPr>
            <a:lvl4pPr>
              <a:defRPr sz="1693"/>
            </a:lvl4pPr>
            <a:lvl5pPr>
              <a:defRPr sz="1693"/>
            </a:lvl5pPr>
            <a:lvl6pPr>
              <a:defRPr sz="1693"/>
            </a:lvl6pPr>
            <a:lvl7pPr>
              <a:defRPr sz="1693"/>
            </a:lvl7pPr>
            <a:lvl8pPr>
              <a:defRPr sz="1693"/>
            </a:lvl8pPr>
            <a:lvl9pPr>
              <a:defRPr sz="169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/>
          <a:lstStyle/>
          <a:p>
            <a:fld id="{78DA605B-5442-BC48-B2D1-47301DD152F4}" type="datetime1">
              <a:rPr lang="de-DE" smtClean="0">
                <a:solidFill>
                  <a:srgbClr val="006EC7"/>
                </a:solidFill>
              </a:rPr>
              <a:pPr/>
              <a:t>21.10.2019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6EC7"/>
                </a:solidFill>
              </a:rPr>
              <a:t>adesso AG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/>
          <a:lstStyle/>
          <a:p>
            <a:fld id="{E07F1749-2C29-4AD9-BF92-E70F8884412B}" type="slidenum">
              <a:rPr lang="de-DE" smtClean="0">
                <a:solidFill>
                  <a:srgbClr val="006EC7"/>
                </a:solidFill>
              </a:rPr>
              <a:pPr/>
              <a:t>‹#›</a:t>
            </a:fld>
            <a:endParaRPr lang="de-DE">
              <a:solidFill>
                <a:srgbClr val="006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971946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395234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971376" y="381374"/>
            <a:ext cx="875629" cy="228594"/>
          </a:xfrm>
          <a:prstGeom prst="rect">
            <a:avLst/>
          </a:prstGeom>
        </p:spPr>
        <p:txBody>
          <a:bodyPr/>
          <a:lstStyle/>
          <a:p>
            <a:fld id="{F371D46E-56A1-3348-B442-02AB59DB4C4A}" type="datetime1">
              <a:rPr lang="de-DE" smtClean="0">
                <a:solidFill>
                  <a:srgbClr val="006EC7"/>
                </a:solidFill>
              </a:rPr>
              <a:pPr/>
              <a:t>21.10.2019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980843" y="381374"/>
            <a:ext cx="8837608" cy="228594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006EC7"/>
                </a:solidFill>
              </a:rPr>
              <a:t>adesso AG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09489" y="381374"/>
            <a:ext cx="304745" cy="228594"/>
          </a:xfrm>
          <a:prstGeom prst="rect">
            <a:avLst/>
          </a:prstGeom>
        </p:spPr>
        <p:txBody>
          <a:bodyPr/>
          <a:lstStyle/>
          <a:p>
            <a:fld id="{E07F1749-2C29-4AD9-BF92-E70F8884412B}" type="slidenum">
              <a:rPr lang="de-DE" smtClean="0">
                <a:solidFill>
                  <a:srgbClr val="006EC7"/>
                </a:solidFill>
              </a:rPr>
              <a:pPr/>
              <a:t>‹#›</a:t>
            </a:fld>
            <a:endParaRPr lang="de-DE">
              <a:solidFill>
                <a:srgbClr val="006EC7"/>
              </a:solidFill>
            </a:endParaRP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609770" y="1608332"/>
            <a:ext cx="7619683" cy="495449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609977" y="685569"/>
            <a:ext cx="10209625" cy="73206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Inhaltsplatzhalter 11"/>
          <p:cNvSpPr>
            <a:spLocks noGrp="1"/>
          </p:cNvSpPr>
          <p:nvPr>
            <p:ph sz="quarter" idx="17"/>
          </p:nvPr>
        </p:nvSpPr>
        <p:spPr>
          <a:xfrm>
            <a:off x="8535070" y="1599417"/>
            <a:ext cx="3660751" cy="5258583"/>
          </a:xfrm>
        </p:spPr>
        <p:txBody>
          <a:bodyPr rIns="576000" bIns="288000"/>
          <a:lstStyle>
            <a:lvl1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2pPr>
            <a:lvl3pPr marL="152366" indent="-152366">
              <a:lnSpc>
                <a:spcPct val="120000"/>
              </a:lnSpc>
              <a:spcAft>
                <a:spcPts val="0"/>
              </a:spcAft>
              <a:defRPr sz="1905">
                <a:latin typeface="+mn-lt"/>
              </a:defRPr>
            </a:lvl3pPr>
            <a:lvl4pPr marL="152366" indent="-152366">
              <a:lnSpc>
                <a:spcPct val="120000"/>
              </a:lnSpc>
              <a:spcAft>
                <a:spcPts val="0"/>
              </a:spcAft>
              <a:defRPr sz="1693">
                <a:latin typeface="+mn-lt"/>
              </a:defRPr>
            </a:lvl4pPr>
            <a:lvl5pPr marL="304733" indent="-152366">
              <a:lnSpc>
                <a:spcPct val="120000"/>
              </a:lnSpc>
              <a:spcAft>
                <a:spcPts val="0"/>
              </a:spcAft>
              <a:defRPr sz="1481">
                <a:latin typeface="+mn-lt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69553588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977" y="685569"/>
            <a:ext cx="10209625" cy="732069"/>
          </a:xfrm>
          <a:prstGeom prst="rect">
            <a:avLst/>
          </a:prstGeom>
        </p:spPr>
        <p:txBody>
          <a:bodyPr vert="horz" lIns="0" tIns="3600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490" y="1599416"/>
            <a:ext cx="10208961" cy="49544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353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 spd="med">
    <p:pull/>
  </p:transition>
  <p:hf hdr="0"/>
  <p:txStyles>
    <p:titleStyle>
      <a:lvl1pPr algn="l" defTabSz="967527" rtl="0" eaLnBrk="1" latinLnBrk="0" hangingPunct="1">
        <a:lnSpc>
          <a:spcPct val="100000"/>
        </a:lnSpc>
        <a:spcBef>
          <a:spcPct val="0"/>
        </a:spcBef>
        <a:buNone/>
        <a:defRPr sz="2222" kern="1200" spc="106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967527" rtl="0" eaLnBrk="1" latinLnBrk="0" hangingPunct="1">
        <a:lnSpc>
          <a:spcPct val="120000"/>
        </a:lnSpc>
        <a:spcBef>
          <a:spcPts val="635"/>
        </a:spcBef>
        <a:spcAft>
          <a:spcPts val="0"/>
        </a:spcAft>
        <a:buFontTx/>
        <a:buNone/>
        <a:defRPr sz="2539" b="1" kern="1200" spc="-21" baseline="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67527" rtl="0" eaLnBrk="1" latinLnBrk="0" hangingPunct="1">
        <a:lnSpc>
          <a:spcPct val="120000"/>
        </a:lnSpc>
        <a:spcBef>
          <a:spcPts val="635"/>
        </a:spcBef>
        <a:spcAft>
          <a:spcPts val="0"/>
        </a:spcAft>
        <a:buFontTx/>
        <a:buNone/>
        <a:defRPr sz="2539" kern="1200" spc="-21" baseline="0">
          <a:solidFill>
            <a:schemeClr val="bg2"/>
          </a:solidFill>
          <a:latin typeface="+mn-lt"/>
          <a:ea typeface="+mn-ea"/>
          <a:cs typeface="+mn-cs"/>
        </a:defRPr>
      </a:lvl2pPr>
      <a:lvl3pPr marL="266641" indent="-266641" algn="l" defTabSz="967527" rtl="0" eaLnBrk="1" latinLnBrk="0" hangingPunct="1">
        <a:lnSpc>
          <a:spcPct val="110000"/>
        </a:lnSpc>
        <a:spcBef>
          <a:spcPts val="635"/>
        </a:spcBef>
        <a:spcAft>
          <a:spcPts val="0"/>
        </a:spcAft>
        <a:buClr>
          <a:schemeClr val="accent1"/>
        </a:buClr>
        <a:buSzPct val="100000"/>
        <a:buFontTx/>
        <a:buBlip>
          <a:blip r:embed="rId20"/>
        </a:buBlip>
        <a:defRPr sz="2539" kern="1200" spc="-21" baseline="0">
          <a:solidFill>
            <a:schemeClr val="bg2"/>
          </a:solidFill>
          <a:latin typeface="+mn-lt"/>
          <a:ea typeface="+mn-ea"/>
          <a:cs typeface="+mn-cs"/>
        </a:defRPr>
      </a:lvl3pPr>
      <a:lvl4pPr marL="457099" indent="-190458" algn="l" defTabSz="967527" rtl="0" eaLnBrk="1" latinLnBrk="0" hangingPunct="1">
        <a:lnSpc>
          <a:spcPct val="120000"/>
        </a:lnSpc>
        <a:spcBef>
          <a:spcPts val="635"/>
        </a:spcBef>
        <a:spcAft>
          <a:spcPts val="0"/>
        </a:spcAft>
        <a:buFontTx/>
        <a:buBlip>
          <a:blip r:embed="rId21"/>
        </a:buBlip>
        <a:defRPr sz="2328" kern="1200" spc="-21" baseline="0">
          <a:solidFill>
            <a:schemeClr val="bg2"/>
          </a:solidFill>
          <a:latin typeface="+mn-lt"/>
          <a:ea typeface="+mn-ea"/>
          <a:cs typeface="+mn-cs"/>
        </a:defRPr>
      </a:lvl4pPr>
      <a:lvl5pPr marL="685649" indent="-190458" algn="l" defTabSz="967527" rtl="0" eaLnBrk="1" latinLnBrk="0" hangingPunct="1">
        <a:lnSpc>
          <a:spcPct val="120000"/>
        </a:lnSpc>
        <a:spcBef>
          <a:spcPts val="0"/>
        </a:spcBef>
        <a:buFontTx/>
        <a:buBlip>
          <a:blip r:embed="rId21"/>
        </a:buBlip>
        <a:defRPr sz="2116" kern="1200" spc="-21" baseline="0">
          <a:solidFill>
            <a:schemeClr val="bg2"/>
          </a:solidFill>
          <a:latin typeface="+mn-lt"/>
          <a:ea typeface="+mn-ea"/>
          <a:cs typeface="+mn-cs"/>
        </a:defRPr>
      </a:lvl5pPr>
      <a:lvl6pPr marL="2660698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462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225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988" indent="-241882" algn="l" defTabSz="9675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76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52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29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05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881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2580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343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107" algn="l" defTabSz="967527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A319AE-CDA3-4D16-86FB-1C4925397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325" y="176530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sz="5400" dirty="0"/>
              <a:t>Machine Learning Operations and Developement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ACDC46-479E-4B06-94DF-D7EEFAD78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325" y="3235326"/>
            <a:ext cx="9144000" cy="1655762"/>
          </a:xfrm>
        </p:spPr>
        <p:txBody>
          <a:bodyPr/>
          <a:lstStyle/>
          <a:p>
            <a:r>
              <a:rPr lang="de-DE" dirty="0"/>
              <a:t>Cloud &amp; On-Premesis</a:t>
            </a:r>
          </a:p>
          <a:p>
            <a:r>
              <a:rPr lang="de-DE" sz="1100" dirty="0"/>
              <a:t>Bjarne Meyn</a:t>
            </a:r>
          </a:p>
        </p:txBody>
      </p:sp>
    </p:spTree>
    <p:extLst>
      <p:ext uri="{BB962C8B-B14F-4D97-AF65-F5344CB8AC3E}">
        <p14:creationId xmlns:p14="http://schemas.microsoft.com/office/powerpoint/2010/main" val="165014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A319AE-CDA3-4D16-86FB-1C4925397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sz="5400" dirty="0"/>
              <a:t>Welche technischen Möglichkeiten bietet Microsoft um diese konzepte umzusetzten?</a:t>
            </a:r>
          </a:p>
        </p:txBody>
      </p:sp>
    </p:spTree>
    <p:extLst>
      <p:ext uri="{BB962C8B-B14F-4D97-AF65-F5344CB8AC3E}">
        <p14:creationId xmlns:p14="http://schemas.microsoft.com/office/powerpoint/2010/main" val="143148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8D28BB-1E1A-489C-A6A1-780397B32CF9}"/>
              </a:ext>
            </a:extLst>
          </p:cNvPr>
          <p:cNvSpPr/>
          <p:nvPr/>
        </p:nvSpPr>
        <p:spPr>
          <a:xfrm>
            <a:off x="6168165" y="1739462"/>
            <a:ext cx="4524340" cy="5118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9FA4D-2EF8-4D64-A8F5-77451957E007}"/>
              </a:ext>
            </a:extLst>
          </p:cNvPr>
          <p:cNvSpPr/>
          <p:nvPr/>
        </p:nvSpPr>
        <p:spPr>
          <a:xfrm>
            <a:off x="747712" y="1739462"/>
            <a:ext cx="4524340" cy="5118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FF4929-A049-4FCC-8BE6-A7B485661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On-Premesis: SQL Server Maschine Learning Service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EA06E-D4D0-43C7-A692-25276ED50867}"/>
              </a:ext>
            </a:extLst>
          </p:cNvPr>
          <p:cNvSpPr txBox="1"/>
          <p:nvPr/>
        </p:nvSpPr>
        <p:spPr>
          <a:xfrm>
            <a:off x="838049" y="2147560"/>
            <a:ext cx="4343667" cy="455509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srgbClr val="197CCC"/>
                </a:solidFill>
              </a:rPr>
              <a:t>Was ist </a:t>
            </a:r>
            <a:r>
              <a:rPr lang="en-US" b="1" dirty="0">
                <a:solidFill>
                  <a:srgbClr val="197CCC"/>
                </a:solidFill>
              </a:rPr>
              <a:t>SQL Server ML Service</a:t>
            </a:r>
            <a:r>
              <a:rPr lang="de-DE" b="1" dirty="0">
                <a:solidFill>
                  <a:srgbClr val="197CCC"/>
                </a:solidFill>
              </a:rPr>
              <a:t>?</a:t>
            </a:r>
          </a:p>
          <a:p>
            <a:endParaRPr lang="de-DE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Integration von Python und R in den SQL Server (TSQL oder R/Python-Client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Microsoft bietet gängige Packete für das entwickeln, trainieren und bereitstellen der Modelle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Microsoft bietet auch eigene Funktionen die den Prozess stark vereinfachen  </a:t>
            </a:r>
          </a:p>
          <a:p>
            <a:pPr lvl="1"/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Modelle werden in dem SQL-Server bereitgestellt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Der Service ist kostenlos und wir über die bestehenden SQL-Server Lizenzen abgedeckt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r>
              <a:rPr lang="de-DE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BF68A-0813-4FFE-B50D-CD987B73CBEF}"/>
              </a:ext>
            </a:extLst>
          </p:cNvPr>
          <p:cNvSpPr txBox="1"/>
          <p:nvPr/>
        </p:nvSpPr>
        <p:spPr>
          <a:xfrm>
            <a:off x="6348838" y="2195185"/>
            <a:ext cx="4343667" cy="40010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srgbClr val="197CCC"/>
                </a:solidFill>
              </a:rPr>
              <a:t>Wann brauche ich diesen Service?</a:t>
            </a:r>
          </a:p>
          <a:p>
            <a:pPr lvl="1"/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Der perfekte Startpunkt wenn ein Kunde noch keine ML Erfahrung hat oder diese Aufbauen möchte</a:t>
            </a:r>
          </a:p>
          <a:p>
            <a:pPr lvl="1"/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Wenn ein UN nur einige Modelle bereitstellen will, kann der Service helfen, diese zu überwachen und zu pflegen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Bei verstärktem Einsatz von ML ist der Service nicht ausreichend, da benötigten Ressource für das Training und den produktiven Einsatz der Modell zulasten des SQL Server gehen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r>
              <a:rPr lang="de-DE" b="1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183F03-3DBE-453E-A06B-DFEEE5049E1D}"/>
              </a:ext>
            </a:extLst>
          </p:cNvPr>
          <p:cNvCxnSpPr>
            <a:cxnSpLocks/>
          </p:cNvCxnSpPr>
          <p:nvPr/>
        </p:nvCxnSpPr>
        <p:spPr>
          <a:xfrm>
            <a:off x="1328273" y="2459920"/>
            <a:ext cx="301512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2FB5AB-D80E-44C4-9350-1982A04C6CF3}"/>
              </a:ext>
            </a:extLst>
          </p:cNvPr>
          <p:cNvCxnSpPr/>
          <p:nvPr/>
        </p:nvCxnSpPr>
        <p:spPr>
          <a:xfrm>
            <a:off x="7119473" y="2517070"/>
            <a:ext cx="25540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3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49A3126-DA38-4161-87C3-61E1C71C52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E2BD0E-9051-47FB-BAA5-70D2BD8F1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On-Premesis: SQL Server Maschine Learning Service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6" name="Picture 5" descr="https://cloudblogs.microsoft.com/uploads/prod/2017/09/data-scientists-1024x531.png">
            <a:extLst>
              <a:ext uri="{FF2B5EF4-FFF2-40B4-BE49-F238E27FC236}">
                <a16:creationId xmlns:a16="http://schemas.microsoft.com/office/drawing/2014/main" id="{8136D4CF-4483-4752-8D2E-A69EAB930D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11" y="2209278"/>
            <a:ext cx="7975029" cy="4129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54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925F6F-FCE1-42B4-8409-6A5D69C59DD7}"/>
              </a:ext>
            </a:extLst>
          </p:cNvPr>
          <p:cNvSpPr/>
          <p:nvPr/>
        </p:nvSpPr>
        <p:spPr>
          <a:xfrm>
            <a:off x="8535770" y="1376856"/>
            <a:ext cx="3342290" cy="5118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D0DF3A-6544-411E-8146-ECC258DDC9BC}"/>
              </a:ext>
            </a:extLst>
          </p:cNvPr>
          <p:cNvSpPr/>
          <p:nvPr/>
        </p:nvSpPr>
        <p:spPr>
          <a:xfrm>
            <a:off x="4648885" y="1376856"/>
            <a:ext cx="3342290" cy="5118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8151E4-B8FE-4E06-B56B-63E57F56477C}"/>
              </a:ext>
            </a:extLst>
          </p:cNvPr>
          <p:cNvSpPr/>
          <p:nvPr/>
        </p:nvSpPr>
        <p:spPr>
          <a:xfrm>
            <a:off x="762000" y="1376856"/>
            <a:ext cx="3342290" cy="5118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5C5F-9AA1-4426-B085-59CF3B8391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Operationaliserung: R Packages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6E62D-CC52-4C93-98B5-5A2D4ECF3FFD}"/>
              </a:ext>
            </a:extLst>
          </p:cNvPr>
          <p:cNvSpPr txBox="1"/>
          <p:nvPr/>
        </p:nvSpPr>
        <p:spPr>
          <a:xfrm>
            <a:off x="845012" y="1535468"/>
            <a:ext cx="3031475" cy="48013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sz="2400" dirty="0">
                <a:solidFill>
                  <a:srgbClr val="0070C0"/>
                </a:solidFill>
              </a:rPr>
              <a:t>RevoScaleR</a:t>
            </a:r>
          </a:p>
          <a:p>
            <a:pPr algn="ctr"/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Mit einem R-Client kann remote und mit TSQL Prozeduren lokal gearbeitet werden. Berechnung findet bei beiden alternativen im SQL Server statt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Auf einzelnen Servern mit mehreren kernen werden Prozesse parallel ausgeführt wenn die Arbeit in kleinere Teile geteilt werden kann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Management für verteiltes und paralleles 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Beispiele paralleler Funktionen: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/>
              <a:t>rxKmeans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/>
              <a:t>rxDTree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/>
              <a:t>rxDForst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Mit reExec(R) kann auch mit eigenen Funktionen verteilt gerechnet werden  </a:t>
            </a:r>
          </a:p>
          <a:p>
            <a:pPr algn="ctr"/>
            <a:endParaRPr lang="de-DE" sz="1200" dirty="0"/>
          </a:p>
          <a:p>
            <a:pPr algn="ctr"/>
            <a:endParaRPr lang="de-DE" sz="1200" dirty="0"/>
          </a:p>
          <a:p>
            <a:pPr algn="ctr"/>
            <a:endParaRPr lang="de-DE" sz="1200" dirty="0"/>
          </a:p>
          <a:p>
            <a:pPr algn="ctr"/>
            <a:endParaRPr lang="de-DE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C7EEA-A2C7-40DE-B914-17F57EBCA5E9}"/>
              </a:ext>
            </a:extLst>
          </p:cNvPr>
          <p:cNvSpPr txBox="1"/>
          <p:nvPr/>
        </p:nvSpPr>
        <p:spPr>
          <a:xfrm>
            <a:off x="4822789" y="1435205"/>
            <a:ext cx="2988824" cy="28315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sz="2800" dirty="0" err="1">
                <a:solidFill>
                  <a:srgbClr val="0070C0"/>
                </a:solidFill>
              </a:rPr>
              <a:t>OpenR</a:t>
            </a:r>
          </a:p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/>
              <a:t>Multithread Berechnugen durch  Math Kernel Library (MKL) (extra installation)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/>
              <a:t>Reproduzierbares R-Toolkit: Fixed Cran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/>
              <a:t>Packetmanagement: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/>
              <a:t>Minicran lokale R-paketrepositorys (extra installation) </a:t>
            </a:r>
          </a:p>
          <a:p>
            <a:pPr marL="171450" indent="-171450">
              <a:buFontTx/>
              <a:buChar char="-"/>
            </a:pPr>
            <a:endParaRPr lang="de-DE" sz="1200"/>
          </a:p>
          <a:p>
            <a:pPr marL="171450" indent="-171450">
              <a:buFontTx/>
              <a:buChar char="-"/>
            </a:pPr>
            <a:endParaRPr lang="de-DE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6C023-03F7-40EE-8950-487075EACF44}"/>
              </a:ext>
            </a:extLst>
          </p:cNvPr>
          <p:cNvSpPr txBox="1"/>
          <p:nvPr/>
        </p:nvSpPr>
        <p:spPr>
          <a:xfrm>
            <a:off x="8712503" y="1535468"/>
            <a:ext cx="2988824" cy="29546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sz="2400">
                <a:solidFill>
                  <a:srgbClr val="0070C0"/>
                </a:solidFill>
              </a:rPr>
              <a:t>Microsoftml (R)</a:t>
            </a:r>
            <a:endParaRPr lang="de-DE" sz="2400" dirty="0" err="1">
              <a:solidFill>
                <a:srgbClr val="0070C0"/>
              </a:solidFill>
            </a:endParaRPr>
          </a:p>
          <a:p>
            <a:endParaRPr lang="de-DE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Bereitstellung </a:t>
            </a:r>
            <a:r>
              <a:rPr lang="de-DE" sz="1200"/>
              <a:t>von </a:t>
            </a:r>
            <a:r>
              <a:rPr lang="de-DE" sz="1200" dirty="0" err="1"/>
              <a:t>Machine</a:t>
            </a:r>
            <a:r>
              <a:rPr lang="de-DE" sz="1200" dirty="0"/>
              <a:t> </a:t>
            </a:r>
            <a:r>
              <a:rPr lang="de-DE" sz="1200"/>
              <a:t>Learning Algorithmen und Hilfsfunktionen: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Machine</a:t>
            </a:r>
            <a:r>
              <a:rPr lang="de-DE" sz="1200"/>
              <a:t> </a:t>
            </a:r>
            <a:r>
              <a:rPr lang="de-DE" sz="1200" dirty="0"/>
              <a:t>Learning Algorithmen</a:t>
            </a:r>
            <a:endParaRPr lang="de-DE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/>
              <a:t>Transformations Funktionen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/>
              <a:t>Bewertungs-und Trainingsfunktionen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/>
              <a:t>Verlust-Funktionen für Klassifizierung und Regression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/>
              <a:t>Funktionsauswahl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/>
              <a:t>Ensemble-modellierungsfunktionen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/>
              <a:t>neuronale Netzwerkfunktionen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C7D1AB-886A-4017-8705-5C5EF2183E3B}"/>
              </a:ext>
            </a:extLst>
          </p:cNvPr>
          <p:cNvCxnSpPr/>
          <p:nvPr/>
        </p:nvCxnSpPr>
        <p:spPr>
          <a:xfrm>
            <a:off x="1198894" y="2040129"/>
            <a:ext cx="25540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A05B5F-140E-45E7-A8FD-B97E4E885926}"/>
              </a:ext>
            </a:extLst>
          </p:cNvPr>
          <p:cNvCxnSpPr/>
          <p:nvPr/>
        </p:nvCxnSpPr>
        <p:spPr>
          <a:xfrm>
            <a:off x="4995398" y="2002720"/>
            <a:ext cx="25540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9A6A70-C33F-4F56-95AA-D0CA395FC80F}"/>
              </a:ext>
            </a:extLst>
          </p:cNvPr>
          <p:cNvCxnSpPr>
            <a:cxnSpLocks/>
          </p:cNvCxnSpPr>
          <p:nvPr/>
        </p:nvCxnSpPr>
        <p:spPr>
          <a:xfrm>
            <a:off x="8938786" y="2061559"/>
            <a:ext cx="25540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37796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FF4929-A049-4FCC-8BE6-A7B485661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On-Premesis: Maschine Learning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1A7A10-6071-42E6-8747-F0FE0FA5BFD6}"/>
              </a:ext>
            </a:extLst>
          </p:cNvPr>
          <p:cNvSpPr/>
          <p:nvPr/>
        </p:nvSpPr>
        <p:spPr>
          <a:xfrm>
            <a:off x="6168165" y="1739462"/>
            <a:ext cx="4524340" cy="4922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D257F-F801-4B28-92B8-AE078CC15ECA}"/>
              </a:ext>
            </a:extLst>
          </p:cNvPr>
          <p:cNvSpPr/>
          <p:nvPr/>
        </p:nvSpPr>
        <p:spPr>
          <a:xfrm>
            <a:off x="747712" y="1739462"/>
            <a:ext cx="4524340" cy="4922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941E6-E971-4057-BA35-63EC8DC36523}"/>
              </a:ext>
            </a:extLst>
          </p:cNvPr>
          <p:cNvSpPr txBox="1"/>
          <p:nvPr/>
        </p:nvSpPr>
        <p:spPr>
          <a:xfrm>
            <a:off x="863366" y="2168847"/>
            <a:ext cx="4343667" cy="44935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srgbClr val="197CCC"/>
                </a:solidFill>
              </a:rPr>
              <a:t>Was ist der </a:t>
            </a:r>
            <a:r>
              <a:rPr lang="en-US" b="1" dirty="0">
                <a:solidFill>
                  <a:srgbClr val="197CCC"/>
                </a:solidFill>
              </a:rPr>
              <a:t>ML Server</a:t>
            </a:r>
            <a:r>
              <a:rPr lang="de-DE" b="1" dirty="0">
                <a:solidFill>
                  <a:srgbClr val="197CCC"/>
                </a:solidFill>
              </a:rPr>
              <a:t>?</a:t>
            </a:r>
          </a:p>
          <a:p>
            <a:endParaRPr lang="de-DE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b="1" dirty="0"/>
              <a:t>Gleiche Funktionen und packete wie der SQL ML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b="1" dirty="0"/>
              <a:t>Berechnungen und Bereitstellungen können auf mehrere knoten verteilt werden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b="1" dirty="0"/>
              <a:t>Experimente, Modelle , Metadaten, können im Server gespeichert werden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b="1" dirty="0"/>
              <a:t>Operationalisierte Modelle können einfach bereitsgestllt, überwacht und gewartet werden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b="1" dirty="0"/>
              <a:t>Starke Skalierungsmöglichkeiten sowie parraleles und verteiltes rechenen möglich </a:t>
            </a:r>
            <a:endParaRPr lang="de-DE" b="1" dirty="0"/>
          </a:p>
          <a:p>
            <a:r>
              <a:rPr lang="de-DE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99E14-0F58-4B59-B172-08E1B47BBA55}"/>
              </a:ext>
            </a:extLst>
          </p:cNvPr>
          <p:cNvSpPr txBox="1"/>
          <p:nvPr/>
        </p:nvSpPr>
        <p:spPr>
          <a:xfrm>
            <a:off x="6348838" y="2168847"/>
            <a:ext cx="4343667" cy="40010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b="1" dirty="0">
                <a:solidFill>
                  <a:srgbClr val="197CCC"/>
                </a:solidFill>
              </a:rPr>
              <a:t>Wann brauche ich diesen Service?</a:t>
            </a:r>
          </a:p>
          <a:p>
            <a:endParaRPr lang="de-DE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b="1" dirty="0"/>
              <a:t>Der ML Server richtet sich an Kunden die aus bestimmten Gründen nicht in der Cloud arbeiten können oder möchten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b="1" dirty="0"/>
              <a:t>Der Kunde besitzt bereits einige Modelle im Einsatz und möchte seine maschine Learning Produktion erhöhen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b="1" dirty="0"/>
              <a:t>Kunden die die Zusammenarbeit und produktivität des Data Science  Teams erhöhen möchte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b="1" dirty="0"/>
              <a:t>Kunden die im regelmäßigen zeiträumen ML-Modell entwickeln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BC5117-2099-478D-A4B5-9C8D2355F948}"/>
              </a:ext>
            </a:extLst>
          </p:cNvPr>
          <p:cNvCxnSpPr>
            <a:cxnSpLocks/>
          </p:cNvCxnSpPr>
          <p:nvPr/>
        </p:nvCxnSpPr>
        <p:spPr>
          <a:xfrm>
            <a:off x="1471148" y="2459920"/>
            <a:ext cx="301512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36067D-6E8B-40BB-B424-6EFC38FA0B64}"/>
              </a:ext>
            </a:extLst>
          </p:cNvPr>
          <p:cNvCxnSpPr/>
          <p:nvPr/>
        </p:nvCxnSpPr>
        <p:spPr>
          <a:xfrm>
            <a:off x="7119473" y="2459920"/>
            <a:ext cx="25540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8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DC469C-C4FD-4462-B597-8699CE98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On-Premesis: Maschine Learning Server</a:t>
            </a:r>
          </a:p>
        </p:txBody>
      </p:sp>
      <p:pic>
        <p:nvPicPr>
          <p:cNvPr id="6" name="Picture 5" descr="https://docs.microsoft.com/en-us/machine-learning-server/operationalize/media/configure-machine-learning-server-enterprise/configure-enterprise.png">
            <a:extLst>
              <a:ext uri="{FF2B5EF4-FFF2-40B4-BE49-F238E27FC236}">
                <a16:creationId xmlns:a16="http://schemas.microsoft.com/office/drawing/2014/main" id="{345789AA-797E-4C6B-99EE-D6CB28C8ED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88" y="2095494"/>
            <a:ext cx="7381875" cy="4513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74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FF4929-A049-4FCC-8BE6-A7B485661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Cloud: Azure Maschine Learning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A9006-71CB-41D3-92D5-A8AE4903337C}"/>
              </a:ext>
            </a:extLst>
          </p:cNvPr>
          <p:cNvSpPr txBox="1"/>
          <p:nvPr/>
        </p:nvSpPr>
        <p:spPr>
          <a:xfrm>
            <a:off x="379253" y="2393563"/>
            <a:ext cx="4343667" cy="47705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de-DE" sz="1600" b="1" dirty="0"/>
              <a:t>Was ist Azure Machine Learning Service?</a:t>
            </a:r>
          </a:p>
          <a:p>
            <a:endParaRPr lang="de-DE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/>
              <a:t>Eine Entwicklungsumgebung für Maschine Learning Projekte, die auf Grundlage der MLOps  entwickelt wurde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/>
              <a:t>Speicherung der Experimente in der Cloud verbessert zusammenarbeit in Team und zu einer besseren Dokumentation des Modells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/>
              <a:t>Bereitstellen der Modell per Knopfdruck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r>
              <a:rPr lang="de-DE" b="1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085B19-FBE2-4CB1-9955-1F7B931C5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20" y="2393563"/>
            <a:ext cx="7288324" cy="41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7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dergebnis für Azure machine learning Service gif">
            <a:extLst>
              <a:ext uri="{FF2B5EF4-FFF2-40B4-BE49-F238E27FC236}">
                <a16:creationId xmlns:a16="http://schemas.microsoft.com/office/drawing/2014/main" id="{52919169-F763-44DA-98C3-6022D92630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43650"/>
            <a:ext cx="9140825" cy="56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5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48E3F9-D393-4F0B-8947-7C130B7E1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2C9D2C-C22B-4B48-8A61-BCCF22E52DE1}"/>
              </a:ext>
            </a:extLst>
          </p:cNvPr>
          <p:cNvSpPr txBox="1">
            <a:spLocks/>
          </p:cNvSpPr>
          <p:nvPr/>
        </p:nvSpPr>
        <p:spPr>
          <a:xfrm>
            <a:off x="714632" y="2095494"/>
            <a:ext cx="1076273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1957" b="0" kern="1200" spc="21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83763" indent="0" algn="ctr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539" kern="1200" spc="-21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7527" indent="0" algn="ctr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defRPr sz="2539" kern="1200" spc="-21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51290" indent="0" algn="ctr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328" kern="1200" spc="-21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5053" indent="0" algn="ctr" defTabSz="967527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2116" kern="1200" spc="-21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18817" indent="0" algn="ctr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1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02580" indent="0" algn="ctr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1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386343" indent="0" algn="ctr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1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70107" indent="0" algn="ctr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11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r>
              <a:rPr lang="de-DE" dirty="0"/>
              <a:t>Warum müssen wir die Data Science Welt standarisieren?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Probleme klassischer Operationalisierung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Konzepte moderner Machine Learning  Operationalisierung</a:t>
            </a:r>
          </a:p>
          <a:p>
            <a:endParaRPr lang="de-DE" dirty="0"/>
          </a:p>
          <a:p>
            <a:r>
              <a:rPr lang="de-DE" dirty="0"/>
              <a:t>Welche technischen Möglichkeiten bietet Microsoft um diese Konzepte umzusetzten?</a:t>
            </a:r>
          </a:p>
          <a:p>
            <a:r>
              <a:rPr lang="de-DE" dirty="0">
                <a:solidFill>
                  <a:schemeClr val="tx1"/>
                </a:solidFill>
              </a:rPr>
              <a:t>    Cloud: Azure Maschine Leanrning Service</a:t>
            </a:r>
          </a:p>
          <a:p>
            <a:r>
              <a:rPr lang="de-DE" dirty="0">
                <a:solidFill>
                  <a:schemeClr val="tx1"/>
                </a:solidFill>
              </a:rPr>
              <a:t>    On-Premsis: </a:t>
            </a:r>
          </a:p>
          <a:p>
            <a:r>
              <a:rPr lang="de-DE" dirty="0">
                <a:solidFill>
                  <a:schemeClr val="tx1"/>
                </a:solidFill>
              </a:rPr>
              <a:t>                            1. SQL Server Maschine Leanring Service</a:t>
            </a:r>
          </a:p>
          <a:p>
            <a:r>
              <a:rPr lang="de-DE" dirty="0">
                <a:solidFill>
                  <a:schemeClr val="tx1"/>
                </a:solidFill>
              </a:rPr>
              <a:t>                            2. Maschine Learning Server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1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A319AE-CDA3-4D16-86FB-1C4925397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sz="5400" dirty="0"/>
              <a:t>Warum müssen wir die Data Science Welt standarisieren?</a:t>
            </a:r>
          </a:p>
        </p:txBody>
      </p:sp>
    </p:spTree>
    <p:extLst>
      <p:ext uri="{BB962C8B-B14F-4D97-AF65-F5344CB8AC3E}">
        <p14:creationId xmlns:p14="http://schemas.microsoft.com/office/powerpoint/2010/main" val="287958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D5D51C05-82CC-4FC5-8196-22A32CA322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Probleme klasischer Operationaliserung</a:t>
            </a:r>
          </a:p>
        </p:txBody>
      </p:sp>
      <p:pic>
        <p:nvPicPr>
          <p:cNvPr id="5" name="Picture 2" descr="https://miro.medium.com/max/2126/1*2Cqp6TvVxRP_k7dfrGCdPQ.png">
            <a:extLst>
              <a:ext uri="{FF2B5EF4-FFF2-40B4-BE49-F238E27FC236}">
                <a16:creationId xmlns:a16="http://schemas.microsoft.com/office/drawing/2014/main" id="{0A69E690-70F1-4C51-B874-24348EBB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12" y="2312645"/>
            <a:ext cx="8985654" cy="236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BC2CE5-2FA0-43E6-9F0A-C97108694877}"/>
              </a:ext>
            </a:extLst>
          </p:cNvPr>
          <p:cNvSpPr txBox="1"/>
          <p:nvPr/>
        </p:nvSpPr>
        <p:spPr>
          <a:xfrm>
            <a:off x="1177290" y="4892040"/>
            <a:ext cx="89856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Fehlende Standarisierung für den Produktiven Einsatz von ML-Modellen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Keine Automatisierung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Entwickler ist nicht mit dem testen des Modells vertraut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Anpassung der produktiven Modelle ist aufwendig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Scientisten sind zu wenig in die Überwachung und Produktivnahme der Modelle involviert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69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1B21-FC0B-429A-A4F1-8CC667CC0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Standarisierte Vorgehendweise:</a:t>
            </a:r>
            <a:br>
              <a:rPr lang="de-DE"/>
            </a:br>
            <a:r>
              <a:rPr lang="de-DE"/>
              <a:t>Machine Learning Operations</a:t>
            </a:r>
          </a:p>
        </p:txBody>
      </p:sp>
      <p:pic>
        <p:nvPicPr>
          <p:cNvPr id="3" name="Picture 2" descr="Bildergebnis für MLOps">
            <a:extLst>
              <a:ext uri="{FF2B5EF4-FFF2-40B4-BE49-F238E27FC236}">
                <a16:creationId xmlns:a16="http://schemas.microsoft.com/office/drawing/2014/main" id="{65AF3675-D57C-4D64-A062-11FD5771C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95" y="1475885"/>
            <a:ext cx="8614410" cy="454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5352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6F40-9BB9-4BF1-AFA5-72273B675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MLOps Vorteile</a:t>
            </a:r>
          </a:p>
        </p:txBody>
      </p:sp>
      <p:pic>
        <p:nvPicPr>
          <p:cNvPr id="3" name="Grafik 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19BAFAB-1C6E-42C8-916F-6357E1C6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59" y="1347337"/>
            <a:ext cx="9851857" cy="46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50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EE9E-A91E-4953-BD26-01FDC14FC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Klassischer ML + Application Entwicklungsprozess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37E844C-2C60-459B-B309-BCE6E267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9" y="1193800"/>
            <a:ext cx="11833362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145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6B98-00FA-4694-98EA-A846D49C6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Moderner ML + Applikations Entwicklungsprozess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23DEE58-9303-40CF-BD94-C7C713BB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18" y="1193800"/>
            <a:ext cx="11479763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8034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B82F-8C05-4CA6-927B-4583BE4DB2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Operationalisierung: Metadaten &amp; Best Practices</a:t>
            </a:r>
          </a:p>
        </p:txBody>
      </p:sp>
      <p:pic>
        <p:nvPicPr>
          <p:cNvPr id="3" name="Grafik 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E478CF8-094D-46CB-8DF3-F14C26BB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48" y="1364759"/>
            <a:ext cx="9611225" cy="52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2212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4_ADESSO-2016">
  <a:themeElements>
    <a:clrScheme name="ADESSO Farben2016">
      <a:dk1>
        <a:sysClr val="windowText" lastClr="000000"/>
      </a:dk1>
      <a:lt1>
        <a:sysClr val="window" lastClr="FFFFFF"/>
      </a:lt1>
      <a:dk2>
        <a:srgbClr val="888279"/>
      </a:dk2>
      <a:lt2>
        <a:srgbClr val="595959"/>
      </a:lt2>
      <a:accent1>
        <a:srgbClr val="006EC7"/>
      </a:accent1>
      <a:accent2>
        <a:srgbClr val="774251"/>
      </a:accent2>
      <a:accent3>
        <a:srgbClr val="618792"/>
      </a:accent3>
      <a:accent4>
        <a:srgbClr val="857700"/>
      </a:accent4>
      <a:accent5>
        <a:srgbClr val="AF593E"/>
      </a:accent5>
      <a:accent6>
        <a:srgbClr val="663300"/>
      </a:accent6>
      <a:hlink>
        <a:srgbClr val="2D232E"/>
      </a:hlink>
      <a:folHlink>
        <a:srgbClr val="324611"/>
      </a:folHlink>
    </a:clrScheme>
    <a:fontScheme name="ADESSO Schriften2016">
      <a:majorFont>
        <a:latin typeface="Open Sans Condensed Light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spAutoFit/>
      </a:bodyPr>
      <a:lstStyle>
        <a:defPPr algn="ctr">
          <a:defRPr sz="12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DESSO-PowerPoint-Vorlage-2016-16zu9.potx" id="{DEE1FB47-8437-4D9A-AC06-D8A29F51A5AB}" vid="{2EF04E00-0B8A-45AE-8120-22F46B2D12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79EB6616D18F14DB40A3CA072D22D38" ma:contentTypeVersion="11" ma:contentTypeDescription="Ein neues Dokument erstellen." ma:contentTypeScope="" ma:versionID="b9578274efacf6e264cec033d246d2d7">
  <xsd:schema xmlns:xsd="http://www.w3.org/2001/XMLSchema" xmlns:xs="http://www.w3.org/2001/XMLSchema" xmlns:p="http://schemas.microsoft.com/office/2006/metadata/properties" xmlns:ns3="4ea57769-fb3c-46f0-afc7-c2468ef501b2" xmlns:ns4="fe63822e-b8ca-40e2-afe6-55dd5c499ad9" targetNamespace="http://schemas.microsoft.com/office/2006/metadata/properties" ma:root="true" ma:fieldsID="83cdaabb910fe8cb24e76ac7dddef788" ns3:_="" ns4:_="">
    <xsd:import namespace="4ea57769-fb3c-46f0-afc7-c2468ef501b2"/>
    <xsd:import namespace="fe63822e-b8ca-40e2-afe6-55dd5c499a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57769-fb3c-46f0-afc7-c2468ef501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3822e-b8ca-40e2-afe6-55dd5c499ad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244EA5-ACAF-4B38-8389-8E0BE510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a57769-fb3c-46f0-afc7-c2468ef501b2"/>
    <ds:schemaRef ds:uri="fe63822e-b8ca-40e2-afe6-55dd5c499a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C8D564-C622-4270-8CFC-23339D3E4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4E92DF-BA94-4727-A2F7-8BE5ED6263CB}">
  <ds:schemaRefs>
    <ds:schemaRef ds:uri="http://www.w3.org/XML/1998/namespace"/>
    <ds:schemaRef ds:uri="http://purl.org/dc/elements/1.1/"/>
    <ds:schemaRef ds:uri="http://schemas.microsoft.com/office/infopath/2007/PartnerControls"/>
    <ds:schemaRef ds:uri="fe63822e-b8ca-40e2-afe6-55dd5c499ad9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ea57769-fb3c-46f0-afc7-c2468ef501b2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Microsoft Office PowerPoint</Application>
  <PresentationFormat>Widescreen</PresentationFormat>
  <Paragraphs>125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Open Sans</vt:lpstr>
      <vt:lpstr>4_ADESSO-2016</vt:lpstr>
      <vt:lpstr>Machine Learning Operations and Developement</vt:lpstr>
      <vt:lpstr>Agenda</vt:lpstr>
      <vt:lpstr>Warum müssen wir die Data Science Welt standarisieren?</vt:lpstr>
      <vt:lpstr>PowerPoint Presentation</vt:lpstr>
      <vt:lpstr>Standarisierte Vorgehendweise: Machine Learning Operations</vt:lpstr>
      <vt:lpstr>MLOps Vorteile</vt:lpstr>
      <vt:lpstr>Klassischer ML + Application Entwicklungsprozess</vt:lpstr>
      <vt:lpstr>Moderner ML + Applikations Entwicklungsprozess</vt:lpstr>
      <vt:lpstr>Operationalisierung: Metadaten &amp; Best Practices</vt:lpstr>
      <vt:lpstr>Welche technischen Möglichkeiten bietet Microsoft um diese konzepte umzusetzten?</vt:lpstr>
      <vt:lpstr>On-Premesis: SQL Server Maschine Learning Service </vt:lpstr>
      <vt:lpstr>On-Premesis: SQL Server Maschine Learning Service  </vt:lpstr>
      <vt:lpstr>Operationaliserung: R Packages </vt:lpstr>
      <vt:lpstr>On-Premesis: Maschine Learning Server</vt:lpstr>
      <vt:lpstr>On-Premesis: Maschine Learning Server</vt:lpstr>
      <vt:lpstr>Cloud: Azure Maschine Learning Services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Meyn, Bjarne</dc:creator>
  <cp:lastModifiedBy>Meyn, Bjarne</cp:lastModifiedBy>
  <cp:revision>11</cp:revision>
  <dcterms:created xsi:type="dcterms:W3CDTF">2019-10-21T10:00:37Z</dcterms:created>
  <dcterms:modified xsi:type="dcterms:W3CDTF">2019-10-21T14:19:23Z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0x010100679EB6616D18F14DB40A3CA072D22D38</vt:lpwstr>
  </property>
</Properties>
</file>